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9495a646f3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9495a646f3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9495a646f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9495a646f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9495a646f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9495a646f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495a646f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9495a646f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495a646f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495a646f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495a646f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495a646f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495a646f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495a646f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495a646f3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9495a646f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495a646f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495a646f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495a646f3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495a646f3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38442ded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38442ded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495a646f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495a646f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495a646f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9495a646f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495a646f3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9495a646f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9495a646f3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9495a646f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9495a646f3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9495a646f3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495a646f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9495a646f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495a646f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9495a646f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495a646f3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9495a646f3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495a646f3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9495a646f3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9495a646f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9495a646f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9495a646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9495a646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9495a646f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9495a646f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9495a646f3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9495a646f3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495a646f3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9495a646f3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9495a646f3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9495a646f3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9495a646f3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9495a646f3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495a646f3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9495a646f3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495a646f3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9495a646f3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9495a646f3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9495a646f3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9495a646f3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9495a646f3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495a646f3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9495a646f3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495a646f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495a646f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495a646f3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9495a646f3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495a646f3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9495a646f3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9495a646f3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9495a646f3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9495a646f3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9495a646f3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495a646f3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495a646f3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9495a646f3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9495a646f3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9495a646f3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9495a646f3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9495a646f3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9495a646f3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9495a646f3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9495a646f3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9495a646f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9495a646f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495a646f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495a646f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495a646f3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495a646f3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9495a646f3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9495a646f3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495a646f3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495a646f3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9495a646f3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9495a646f3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9495a646f3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9495a646f3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495a646f3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9495a646f3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9495a646f3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9495a646f3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94b75d9729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94b75d9729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게시판 파트를 맡은 손명균입니다.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94b75d9729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94b75d9729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글 리스트 – 카테고리, 검색, 페이징 적용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글 조회 – 내용, 댓글 조회, 추천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글 작성,  수정, 삭제 – 카테고리 설정하여 글 작성, 작성자만 수정, 삭제 가능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댓글 작성, 삭제 – 조회중인 글에 댓글 작성, 작성자만 삭제 가능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94b75d9729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94b75d9729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글 리스트 – 카테고리, 검색, 페이징 적용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글 조회 – 추천, 댓글 조회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글 작성,  수정, 삭제 – 카테고리 설정하여 글 작성, 작성자만 수정, 삭제 가능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댓글 작성, 삭제 – 조회중인 글에 댓글 작성, 작성자만 삭제 가능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495a646f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495a646f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94b75d9729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94b75d9729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글 구조는 고유번호, 제목, 내용, 작성자, 작성시간, 좋아요 수, 조회수, 카테고리로 이루어져 있고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고유번호를 primary key로 작성자를 외래키로 갖습니다.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94b75d9729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94b75d9729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댓글 구조는 고유번호, 글번호, 내용, 작성자, 작성시간으로 되어있고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글번호와 작성자를 외래키로 갖습니다.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94b75d9729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94b75d9729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좋아요 중복체크 확인을 위한 likeVO 로 고유번호와 추천게시글번호, 추천한 사용자번호, 현재 추천여부를 가지고 있습니다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외래키로 게시글번호와 사용자번호를 가집니다.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94b75d9729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94b75d9729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모든기능을 설명하기엔 무리가 있어 검색시 글 리스트 출력부분의 코드만 설명하겠습니다.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검색 조건에 맞는 글 수를 세고 그 글 수와 조건을 바탕으로 pagingVO를 생성하여 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94b75d9729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94b75d9729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mapper로 전달하여 sql구문을 실행하게 됩니다.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실행된 sql구문은 boardvo리스트로 반환되어 jsp파일로 보내지고 유저가 확인하게 됩니다.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94b75d9729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94b75d9729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94b75d9729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94b75d9729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94b75d9729_1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94b75d9729_1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94b75d972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94b75d972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94b75d972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94b75d972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495a646f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495a646f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94b75d9729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94b75d9729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94b75d9729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94b75d9729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94b75d9729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94b75d972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94b75d9729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94b75d9729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94b75d9729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94b75d972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94b75d9729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94b75d9729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94b75d9729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94b75d9729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94b75d9729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94b75d972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94b75d9729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94b75d9729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94b75d9729_1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94b75d9729_1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495a646f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495a646f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952ba2583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952ba2583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952ba2583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952ba2583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952ba2583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952ba2583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952ba25834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952ba2583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952ba25834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952ba25834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952ba25834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952ba25834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952ba25834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952ba25834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952ba25834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2952ba25834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952ba25834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952ba25834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952ba25834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952ba25834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495a646f3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495a646f3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952ba25834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952ba25834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952ba25834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952ba25834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952ba25834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952ba25834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9495a646f3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9495a646f3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952ba2583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952ba2583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Relationship Id="rId4" Type="http://schemas.openxmlformats.org/officeDocument/2006/relationships/image" Target="../media/image45.jpg"/><Relationship Id="rId5" Type="http://schemas.openxmlformats.org/officeDocument/2006/relationships/image" Target="../media/image19.jpg"/><Relationship Id="rId6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Relationship Id="rId4" Type="http://schemas.openxmlformats.org/officeDocument/2006/relationships/image" Target="../media/image4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6.png"/><Relationship Id="rId4" Type="http://schemas.openxmlformats.org/officeDocument/2006/relationships/image" Target="../media/image5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png"/><Relationship Id="rId4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3.jpg"/><Relationship Id="rId4" Type="http://schemas.openxmlformats.org/officeDocument/2006/relationships/image" Target="../media/image62.jpg"/><Relationship Id="rId5" Type="http://schemas.openxmlformats.org/officeDocument/2006/relationships/image" Target="../media/image66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6.png"/><Relationship Id="rId4" Type="http://schemas.openxmlformats.org/officeDocument/2006/relationships/image" Target="../media/image8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3.png"/><Relationship Id="rId4" Type="http://schemas.openxmlformats.org/officeDocument/2006/relationships/image" Target="../media/image7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1.png"/><Relationship Id="rId4" Type="http://schemas.openxmlformats.org/officeDocument/2006/relationships/image" Target="../media/image7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8.png"/><Relationship Id="rId4" Type="http://schemas.openxmlformats.org/officeDocument/2006/relationships/image" Target="../media/image7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2.png"/><Relationship Id="rId4" Type="http://schemas.openxmlformats.org/officeDocument/2006/relationships/image" Target="../media/image86.png"/><Relationship Id="rId5" Type="http://schemas.openxmlformats.org/officeDocument/2006/relationships/image" Target="../media/image8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0.png"/><Relationship Id="rId4" Type="http://schemas.openxmlformats.org/officeDocument/2006/relationships/image" Target="../media/image8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2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767715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55586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6367849" cy="3808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2987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45757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54800"/>
            <a:ext cx="5069925" cy="2902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703897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429625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026517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517" y="1017725"/>
            <a:ext cx="4500982" cy="2553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11700" y="1152475"/>
            <a:ext cx="7840200" cy="1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정보 수정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	사용자는 자신의 정보를 DB에 저장할 수 있습니다.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	같은 방법으로 사용자는 저장된 자신의 비밀번호를 변경할 수 있습니다.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/>
              <a:t>	사용자는 DB에 등록된 자신의 정보를 삭제할 수 있습니다.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308589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5864" y="1017725"/>
            <a:ext cx="288440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개요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목표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블록체인 네트워크 보안을 적용한 AI 서비스 기반 풀스택 개발자 과정을 수강하며 습득한 기술을 모두 시연하는 홈페이지를 구축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6477000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198" cy="1250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20555"/>
            <a:ext cx="8839200" cy="1141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163" y="3514325"/>
            <a:ext cx="8829675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11700" y="1152475"/>
            <a:ext cx="7840200" cy="1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제품 목록, 상세보기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	DB에 등록된 제품들을 정렬하여 한 페이지에 15개씩 보여줍니다.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	제품의 카테고리, 이름으로 검색하여 특정 제품만 볼 수 있습니다.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/>
              <a:t>	상세보기 페이지에서 제품의 상세 정보를 확인 하고 장바구니에 보낼 수 있습니다.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676775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203" cy="2792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6467475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6467475" cy="161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224" name="Google Shape;2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7134225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230" name="Google Shape;2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88" y="1017725"/>
            <a:ext cx="863122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236" name="Google Shape;2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395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팀원 소개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1701101" cy="226574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311700" y="3485675"/>
            <a:ext cx="16575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강동형(팀장)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로그인 서비스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홈쇼핑 서비스 개발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832875" y="3485675"/>
            <a:ext cx="16575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손명균</a:t>
            </a:r>
            <a:r>
              <a:rPr lang="ko">
                <a:solidFill>
                  <a:schemeClr val="dk1"/>
                </a:solidFill>
              </a:rPr>
              <a:t>(팀원)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게시판 서비스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개발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750" y="1015875"/>
            <a:ext cx="1731551" cy="22694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7100750" y="3485675"/>
            <a:ext cx="1590600" cy="104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남준우(팀원)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병원 예약 서비스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개발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2287" y="1016545"/>
            <a:ext cx="1701100" cy="226811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572288" y="3485675"/>
            <a:ext cx="16575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장우식</a:t>
            </a:r>
            <a:r>
              <a:rPr lang="ko">
                <a:solidFill>
                  <a:schemeClr val="dk1"/>
                </a:solidFill>
              </a:rPr>
              <a:t>(팀원)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보험청구서류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키오스크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2875" y="1015875"/>
            <a:ext cx="1701100" cy="2269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790575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248" name="Google Shape;2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017725"/>
            <a:ext cx="808672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070350"/>
            <a:ext cx="4735136" cy="28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255" name="Google Shape;2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697230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sp>
        <p:nvSpPr>
          <p:cNvPr id="261" name="Google Shape;261;p45"/>
          <p:cNvSpPr txBox="1"/>
          <p:nvPr>
            <p:ph idx="1" type="body"/>
          </p:nvPr>
        </p:nvSpPr>
        <p:spPr>
          <a:xfrm>
            <a:off x="311700" y="1152475"/>
            <a:ext cx="7840200" cy="1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장바구니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	사용자는 원하는 제품을 구매하기 위해 장바구니에 제품을 보관할 수 있습니다.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/>
              <a:t>	장바구니에서 사용자는 제품의 수를 변경하거나 제품을 장바구니에서 제거할 수 있습니다.</a:t>
            </a:r>
            <a:endParaRPr sz="1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267" name="Google Shape;2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71475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273" name="Google Shape;2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923401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826" y="1017725"/>
            <a:ext cx="4604098" cy="353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280" name="Google Shape;2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779266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286" name="Google Shape;2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27719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292" name="Google Shape;2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653291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298" name="Google Shape;2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65073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일정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665002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7066525" y="1027150"/>
            <a:ext cx="1915200" cy="37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9/11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프로젝트 시작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9/25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1차 개발 완료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10/20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최종 통합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10/27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</a:rPr>
              <a:t>최종 개발 완료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304" name="Google Shape;3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75" y="1017725"/>
            <a:ext cx="877606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310" name="Google Shape;3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43845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sp>
        <p:nvSpPr>
          <p:cNvPr id="316" name="Google Shape;316;p54"/>
          <p:cNvSpPr txBox="1"/>
          <p:nvPr>
            <p:ph idx="1" type="body"/>
          </p:nvPr>
        </p:nvSpPr>
        <p:spPr>
          <a:xfrm>
            <a:off x="311700" y="1152475"/>
            <a:ext cx="7840200" cy="1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구매하기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	사용자는 장바구니에 저장된 제품을 구매할 수 있습니다.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/>
              <a:t>	구매한 정보는 데이터베이스에 저장됩니다.</a:t>
            </a:r>
            <a:endParaRPr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322" name="Google Shape;3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324225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87525"/>
            <a:ext cx="346710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329" name="Google Shape;3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9082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335" name="Google Shape;33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001106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341" name="Google Shape;3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6781800" cy="305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347" name="Google Shape;3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695325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353" name="Google Shape;3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839200" cy="2024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359" name="Google Shape;3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721589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환경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프로그래밍 언어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	Java : 주로 서버 측 로직을 구현하기 위해 사용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	javaScript : 클라이언트 측 웹 페이지 동작을 제어하고 AJAX 요청 등을 처리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/>
              <a:t>웹 프레임워크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/>
              <a:t>	스프링MVC : 백엔드 웹 애플리케이션 개발. 컨트롤러, 모델, 뷰 지원</a:t>
            </a:r>
            <a:endParaRPr sz="2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sp>
        <p:nvSpPr>
          <p:cNvPr id="365" name="Google Shape;365;p62"/>
          <p:cNvSpPr txBox="1"/>
          <p:nvPr>
            <p:ph idx="1" type="body"/>
          </p:nvPr>
        </p:nvSpPr>
        <p:spPr>
          <a:xfrm>
            <a:off x="311700" y="1152475"/>
            <a:ext cx="7840200" cy="1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주문 내역 확인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/>
              <a:t>	사용자는 생성된 주문내역을 확인할 수 있습니다</a:t>
            </a:r>
            <a:endParaRPr sz="1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371" name="Google Shape;3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721188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377" name="Google Shape;37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6867525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383" name="Google Shape;38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16292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389" name="Google Shape;3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721995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395" name="Google Shape;3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7725"/>
            <a:ext cx="8839200" cy="2887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확장 개선 방안</a:t>
            </a:r>
            <a:endParaRPr/>
          </a:p>
        </p:txBody>
      </p:sp>
      <p:sp>
        <p:nvSpPr>
          <p:cNvPr id="401" name="Google Shape;401;p68"/>
          <p:cNvSpPr txBox="1"/>
          <p:nvPr>
            <p:ph idx="1" type="body"/>
          </p:nvPr>
        </p:nvSpPr>
        <p:spPr>
          <a:xfrm>
            <a:off x="311700" y="1017725"/>
            <a:ext cx="8520600" cy="3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상품 검색 기능에 상품의 상세정보, 태그 등을 포함시키면 좋겠습니다.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openAI에서 제공하는 API를 활용하여 인공지능 비서를 구현하려고 했는데 결국 구현하지 못했습니다. 자료를 더 찾고 공부한 뒤에 추가하고 싶습니다.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서비스의 기능을 추가하면서 기존의 모든 기능을 다시 테스트해보지 못해 예상치 못한 에러가 발생할 가능성이 있습니다. 점검해야할 필요성을 느낍니다.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완료된 주문을 취소하는 기능을 마저 구현하지 못한 점이 아쉽습니다.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9"/>
          <p:cNvSpPr txBox="1"/>
          <p:nvPr>
            <p:ph type="ctrTitle"/>
          </p:nvPr>
        </p:nvSpPr>
        <p:spPr>
          <a:xfrm>
            <a:off x="275275" y="51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게시판 서비스</a:t>
            </a:r>
            <a:endParaRPr/>
          </a:p>
        </p:txBody>
      </p:sp>
      <p:sp>
        <p:nvSpPr>
          <p:cNvPr id="407" name="Google Shape;407;p6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발표자 손명균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sp>
        <p:nvSpPr>
          <p:cNvPr id="413" name="Google Shape;413;p70"/>
          <p:cNvSpPr txBox="1"/>
          <p:nvPr>
            <p:ph idx="1" type="body"/>
          </p:nvPr>
        </p:nvSpPr>
        <p:spPr>
          <a:xfrm>
            <a:off x="311700" y="1152475"/>
            <a:ext cx="7840200" cy="3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글 리스트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	사용자는 글을 카테고리별로 조회할 수 있습니다.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	사용자는 제목, 내용, 작성자로 검색하여 글을 조회할 수 있습니다.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	글 리스트는 페이징이 적용되어 보여집니다.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글 조회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	</a:t>
            </a:r>
            <a:r>
              <a:rPr lang="ko" sz="1400"/>
              <a:t>사용자는 리스트에서 글을 선택하여 글 내용과 댓글을 조회할 수 있습니다.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/>
              <a:t>	사용자는 글 추천 버튼을 사용하여 글을 추천할수 있습니다.</a:t>
            </a:r>
            <a:endParaRPr sz="1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sp>
        <p:nvSpPr>
          <p:cNvPr id="419" name="Google Shape;419;p71"/>
          <p:cNvSpPr txBox="1"/>
          <p:nvPr>
            <p:ph idx="1" type="body"/>
          </p:nvPr>
        </p:nvSpPr>
        <p:spPr>
          <a:xfrm>
            <a:off x="311700" y="1152475"/>
            <a:ext cx="7840200" cy="3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글 작성, 수정, 삭제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	사용자는 제목, 내용, 카테고리를 설정하여 글을 작성할 수 있습니다.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	글 수정, 삭제는 작성자만 가능합니다.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댓글 작성, 삭제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	</a:t>
            </a:r>
            <a:r>
              <a:rPr lang="ko" sz="1400"/>
              <a:t>사용자는 글 조회시 댓글을 작성할 수 있습니다.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/>
              <a:t>	댓글 삭제는 작성자만 가능합니다.</a:t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환경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데이터베이스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	MySQL : 데이터 저장 및 관리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/>
              <a:t>웹 서버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/>
              <a:t>	Apache Tomcat 9.0 : 웹 애플리케이션을 호스팅하고 실행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/>
              <a:t>프론트엔드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/>
              <a:t>	HTML, CSS : 웹 페이지의 구조와 스타일링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/>
              <a:t>	J-Query </a:t>
            </a:r>
            <a:endParaRPr sz="2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425" name="Google Shape;42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591550" cy="21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2400" y="2467925"/>
            <a:ext cx="3679900" cy="24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432" name="Google Shape;43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5190774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225" y="2736525"/>
            <a:ext cx="4020075" cy="224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439" name="Google Shape;43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50" y="1017726"/>
            <a:ext cx="5019275" cy="15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2950" y="2891224"/>
            <a:ext cx="4859350" cy="19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446" name="Google Shape;44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6"/>
            <a:ext cx="7995889" cy="11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2351525"/>
            <a:ext cx="6812526" cy="25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pic>
        <p:nvPicPr>
          <p:cNvPr id="453" name="Google Shape;45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7610775" cy="35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시연영상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확장 개선 방안</a:t>
            </a:r>
            <a:endParaRPr/>
          </a:p>
        </p:txBody>
      </p:sp>
      <p:sp>
        <p:nvSpPr>
          <p:cNvPr id="464" name="Google Shape;464;p78"/>
          <p:cNvSpPr txBox="1"/>
          <p:nvPr>
            <p:ph idx="1" type="body"/>
          </p:nvPr>
        </p:nvSpPr>
        <p:spPr>
          <a:xfrm>
            <a:off x="311700" y="1152475"/>
            <a:ext cx="8520600" cy="33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동시성 제어가 되어있지 않아 오류가 생길수 있으므로 동시성 제어부분을 구현하여 보완하면 좋을것 같다.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게시글 중복추천이 방지되어있고 최초 추천을 확인할 수 있어서 추천시 사용자에게 이득을 주는 기능을 추가로 구현하면 좋을것 같다.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게시글 작성시 사진이나 동영상을 추가할 수 있는 기능을 추가하면 좋을것 같다.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9"/>
          <p:cNvSpPr txBox="1"/>
          <p:nvPr>
            <p:ph type="ctrTitle"/>
          </p:nvPr>
        </p:nvSpPr>
        <p:spPr>
          <a:xfrm>
            <a:off x="275283" y="51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/>
              <a:t>지도 API를 이용한 주변 병원 검색 후 예약 서비스</a:t>
            </a:r>
            <a:endParaRPr sz="3300"/>
          </a:p>
        </p:txBody>
      </p:sp>
      <p:sp>
        <p:nvSpPr>
          <p:cNvPr id="470" name="Google Shape;470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/>
              <a:t>발표자 남준우</a:t>
            </a:r>
            <a:endParaRPr sz="2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지도 API를 이용한 주변 병원 검색기능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80"/>
          <p:cNvSpPr txBox="1"/>
          <p:nvPr>
            <p:ph idx="1" type="body"/>
          </p:nvPr>
        </p:nvSpPr>
        <p:spPr>
          <a:xfrm>
            <a:off x="1303800" y="14728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먼저 코딩을 시작하기 전에 지도 API를 사용해 주변 병원들을 띄우는 창을 구현하기 위해 여러 API를 찾아보았습니다.</a:t>
            </a:r>
            <a:endParaRPr/>
          </a:p>
        </p:txBody>
      </p:sp>
      <p:pic>
        <p:nvPicPr>
          <p:cNvPr id="477" name="Google Shape;4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675" y="3008776"/>
            <a:ext cx="3745501" cy="208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05525"/>
            <a:ext cx="3688075" cy="1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6511" y="3314825"/>
            <a:ext cx="2584711" cy="182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API 선정</a:t>
            </a:r>
            <a:endParaRPr/>
          </a:p>
        </p:txBody>
      </p:sp>
      <p:pic>
        <p:nvPicPr>
          <p:cNvPr id="485" name="Google Shape;48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25" y="1164173"/>
            <a:ext cx="7425048" cy="37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 환경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뷰 템플릿 엔진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	JSP : 서버에서 동적으로 웹 페이지 생성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/>
              <a:t>버전 관리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/>
              <a:t>	Git : 소스 코드의 버전 관리와 공유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/>
              <a:t>개발 도구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/>
              <a:t>	IDE : STS3, VSC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/>
              <a:t>	데이터베이스 관리 도구 : MySQL Workbench</a:t>
            </a:r>
            <a:endParaRPr sz="2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82"/>
          <p:cNvSpPr txBox="1"/>
          <p:nvPr>
            <p:ph type="title"/>
          </p:nvPr>
        </p:nvSpPr>
        <p:spPr>
          <a:xfrm>
            <a:off x="1056750" y="2926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주변 병원 검색</a:t>
            </a:r>
            <a:endParaRPr/>
          </a:p>
        </p:txBody>
      </p:sp>
      <p:pic>
        <p:nvPicPr>
          <p:cNvPr id="491" name="Google Shape;49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824" y="958425"/>
            <a:ext cx="6820676" cy="39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51" y="87425"/>
            <a:ext cx="8368699" cy="4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1632"/>
            <a:ext cx="9144002" cy="395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연결DB 생성</a:t>
            </a:r>
            <a:endParaRPr/>
          </a:p>
        </p:txBody>
      </p:sp>
      <p:pic>
        <p:nvPicPr>
          <p:cNvPr id="507" name="Google Shape;50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875" y="1850863"/>
            <a:ext cx="5086350" cy="13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예약 기능 구현</a:t>
            </a:r>
            <a:endParaRPr/>
          </a:p>
        </p:txBody>
      </p:sp>
      <p:pic>
        <p:nvPicPr>
          <p:cNvPr id="513" name="Google Shape;51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475" y="2168550"/>
            <a:ext cx="4092974" cy="17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50" y="2173500"/>
            <a:ext cx="6280726" cy="296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0" y="160275"/>
            <a:ext cx="9035902" cy="47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275" y="66725"/>
            <a:ext cx="4804525" cy="458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 프로젝트를 연결</a:t>
            </a:r>
            <a:endParaRPr/>
          </a:p>
        </p:txBody>
      </p:sp>
      <p:pic>
        <p:nvPicPr>
          <p:cNvPr id="530" name="Google Shape;53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0950"/>
            <a:ext cx="4794101" cy="22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650" y="1070950"/>
            <a:ext cx="5513525" cy="28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시연영상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1"/>
          <p:cNvSpPr txBox="1"/>
          <p:nvPr>
            <p:ph type="title"/>
          </p:nvPr>
        </p:nvSpPr>
        <p:spPr>
          <a:xfrm>
            <a:off x="355400" y="4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확장 개선 방안</a:t>
            </a:r>
            <a:endParaRPr/>
          </a:p>
        </p:txBody>
      </p:sp>
      <p:sp>
        <p:nvSpPr>
          <p:cNvPr id="542" name="Google Shape;542;p91"/>
          <p:cNvSpPr txBox="1"/>
          <p:nvPr>
            <p:ph idx="1" type="body"/>
          </p:nvPr>
        </p:nvSpPr>
        <p:spPr>
          <a:xfrm>
            <a:off x="311700" y="1589600"/>
            <a:ext cx="8520600" cy="30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지도 API를 멤버 서비스와 연결하여 ID로 조회하게끔하여 더욱 정확하게 조회 하고 ID로 본인확인 후 수정하게끔 수정기능 개선 가능.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사용자가 지정한 집 주소 근처를 토대로 하거나  자신의 현재 위치를 토대로 검색하게끔 개선 가능.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조회 후 수정이나 삭제하게끔 개선 가능.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ERD 명세서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017725"/>
            <a:ext cx="6504700" cy="37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보험 서류 키오스크</a:t>
            </a:r>
            <a:endParaRPr/>
          </a:p>
        </p:txBody>
      </p:sp>
      <p:sp>
        <p:nvSpPr>
          <p:cNvPr id="548" name="Google Shape;548;p9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발표자 장우식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보험 서류 청구할때</a:t>
            </a:r>
            <a:endParaRPr/>
          </a:p>
        </p:txBody>
      </p:sp>
      <p:sp>
        <p:nvSpPr>
          <p:cNvPr id="554" name="Google Shape;554;p93"/>
          <p:cNvSpPr txBox="1"/>
          <p:nvPr>
            <p:ph idx="1" type="subTitle"/>
          </p:nvPr>
        </p:nvSpPr>
        <p:spPr>
          <a:xfrm>
            <a:off x="336650" y="2849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특히 처음이신 분들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/>
        </p:nvSpPr>
        <p:spPr>
          <a:xfrm>
            <a:off x="433850" y="364050"/>
            <a:ext cx="22491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일반인이 생각하는 것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0" name="Google Shape;560;p94"/>
          <p:cNvSpPr txBox="1"/>
          <p:nvPr/>
        </p:nvSpPr>
        <p:spPr>
          <a:xfrm>
            <a:off x="5345975" y="364050"/>
            <a:ext cx="2598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병원이 알고 있는 것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1" name="Google Shape;561;p94"/>
          <p:cNvSpPr txBox="1"/>
          <p:nvPr/>
        </p:nvSpPr>
        <p:spPr>
          <a:xfrm>
            <a:off x="493700" y="967450"/>
            <a:ext cx="31269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보험사</a:t>
            </a:r>
            <a:br>
              <a:rPr lang="k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보험서류</a:t>
            </a:r>
            <a:br>
              <a:rPr lang="ko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나는 잘 모르지만 병원에서 잘 알고 있을테니 이야기하면 해줄거야.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94"/>
          <p:cNvSpPr txBox="1"/>
          <p:nvPr/>
        </p:nvSpPr>
        <p:spPr>
          <a:xfrm>
            <a:off x="5221300" y="812875"/>
            <a:ext cx="3156600" cy="29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진료비 계산서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진료비 세부내역서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처방전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입원 퇴원 서류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진단서 ( 진단명의 유 무 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CT MRI 판독 결과지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치과치료 진료확인서(아래 내용 필수 포함)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발거한 영구치의 위치 또는 치아번호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해당 영구치의 내원 당시의 치아상태</a:t>
            </a:r>
            <a:br>
              <a:rPr lang="ko">
                <a:solidFill>
                  <a:schemeClr val="dk1"/>
                </a:solidFill>
              </a:rPr>
            </a:br>
            <a:r>
              <a:rPr lang="ko">
                <a:solidFill>
                  <a:schemeClr val="dk1"/>
                </a:solidFill>
              </a:rPr>
              <a:t>등등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보험사 별로 조금씩 다를 수 있는 보험서류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5"/>
          <p:cNvSpPr/>
          <p:nvPr/>
        </p:nvSpPr>
        <p:spPr>
          <a:xfrm>
            <a:off x="144225" y="955075"/>
            <a:ext cx="1417800" cy="62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95"/>
          <p:cNvSpPr txBox="1"/>
          <p:nvPr/>
        </p:nvSpPr>
        <p:spPr>
          <a:xfrm>
            <a:off x="144175" y="955175"/>
            <a:ext cx="1492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보험금 청구서류가 필요해요.</a:t>
            </a:r>
            <a:endParaRPr sz="1200"/>
          </a:p>
        </p:txBody>
      </p:sp>
      <p:sp>
        <p:nvSpPr>
          <p:cNvPr id="569" name="Google Shape;569;p95"/>
          <p:cNvSpPr/>
          <p:nvPr/>
        </p:nvSpPr>
        <p:spPr>
          <a:xfrm>
            <a:off x="1810775" y="955025"/>
            <a:ext cx="1417800" cy="62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95"/>
          <p:cNvSpPr txBox="1"/>
          <p:nvPr/>
        </p:nvSpPr>
        <p:spPr>
          <a:xfrm>
            <a:off x="1810725" y="955125"/>
            <a:ext cx="1492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보험금 청구서류가 필요해요.</a:t>
            </a:r>
            <a:endParaRPr sz="1200"/>
          </a:p>
        </p:txBody>
      </p:sp>
      <p:sp>
        <p:nvSpPr>
          <p:cNvPr id="571" name="Google Shape;571;p95"/>
          <p:cNvSpPr/>
          <p:nvPr/>
        </p:nvSpPr>
        <p:spPr>
          <a:xfrm>
            <a:off x="3440075" y="955125"/>
            <a:ext cx="1417800" cy="62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95"/>
          <p:cNvSpPr txBox="1"/>
          <p:nvPr/>
        </p:nvSpPr>
        <p:spPr>
          <a:xfrm>
            <a:off x="3440025" y="955225"/>
            <a:ext cx="1492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어떤 서류가 필요한가요?</a:t>
            </a:r>
            <a:endParaRPr sz="1200"/>
          </a:p>
        </p:txBody>
      </p:sp>
      <p:sp>
        <p:nvSpPr>
          <p:cNvPr id="573" name="Google Shape;573;p95"/>
          <p:cNvSpPr/>
          <p:nvPr/>
        </p:nvSpPr>
        <p:spPr>
          <a:xfrm>
            <a:off x="144200" y="1979350"/>
            <a:ext cx="1417800" cy="62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95"/>
          <p:cNvSpPr txBox="1"/>
          <p:nvPr/>
        </p:nvSpPr>
        <p:spPr>
          <a:xfrm>
            <a:off x="144150" y="1979450"/>
            <a:ext cx="14178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A와 B와 C가 필요합니다.</a:t>
            </a:r>
            <a:endParaRPr sz="1200"/>
          </a:p>
        </p:txBody>
      </p:sp>
      <p:sp>
        <p:nvSpPr>
          <p:cNvPr id="575" name="Google Shape;575;p95"/>
          <p:cNvSpPr/>
          <p:nvPr/>
        </p:nvSpPr>
        <p:spPr>
          <a:xfrm>
            <a:off x="1810775" y="1979400"/>
            <a:ext cx="1417800" cy="62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95"/>
          <p:cNvSpPr txBox="1"/>
          <p:nvPr/>
        </p:nvSpPr>
        <p:spPr>
          <a:xfrm>
            <a:off x="1810725" y="1979500"/>
            <a:ext cx="1492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어떤 서류가 필요한가요?</a:t>
            </a:r>
            <a:endParaRPr sz="1200"/>
          </a:p>
        </p:txBody>
      </p:sp>
      <p:sp>
        <p:nvSpPr>
          <p:cNvPr id="577" name="Google Shape;577;p95"/>
          <p:cNvSpPr txBox="1"/>
          <p:nvPr/>
        </p:nvSpPr>
        <p:spPr>
          <a:xfrm>
            <a:off x="144175" y="452675"/>
            <a:ext cx="14178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보험사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8" name="Google Shape;578;p95"/>
          <p:cNvSpPr txBox="1"/>
          <p:nvPr/>
        </p:nvSpPr>
        <p:spPr>
          <a:xfrm>
            <a:off x="1810775" y="429125"/>
            <a:ext cx="14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95"/>
          <p:cNvSpPr txBox="1"/>
          <p:nvPr/>
        </p:nvSpPr>
        <p:spPr>
          <a:xfrm>
            <a:off x="1810725" y="429125"/>
            <a:ext cx="14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고객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0" name="Google Shape;580;p95"/>
          <p:cNvSpPr txBox="1"/>
          <p:nvPr/>
        </p:nvSpPr>
        <p:spPr>
          <a:xfrm>
            <a:off x="3477375" y="429125"/>
            <a:ext cx="14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병원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81" name="Google Shape;581;p95"/>
          <p:cNvCxnSpPr>
            <a:stCxn id="572" idx="2"/>
            <a:endCxn id="576" idx="3"/>
          </p:cNvCxnSpPr>
          <p:nvPr/>
        </p:nvCxnSpPr>
        <p:spPr>
          <a:xfrm rot="5400000">
            <a:off x="3388125" y="1492375"/>
            <a:ext cx="713400" cy="8829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" name="Google Shape;582;p95"/>
          <p:cNvSpPr/>
          <p:nvPr/>
        </p:nvSpPr>
        <p:spPr>
          <a:xfrm>
            <a:off x="1810800" y="2922675"/>
            <a:ext cx="1417800" cy="62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95"/>
          <p:cNvSpPr txBox="1"/>
          <p:nvPr/>
        </p:nvSpPr>
        <p:spPr>
          <a:xfrm>
            <a:off x="1810750" y="2922775"/>
            <a:ext cx="14178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A와 B와 C가 부탁드립니다.</a:t>
            </a:r>
            <a:endParaRPr sz="1200"/>
          </a:p>
        </p:txBody>
      </p:sp>
      <p:sp>
        <p:nvSpPr>
          <p:cNvPr id="584" name="Google Shape;584;p95"/>
          <p:cNvSpPr/>
          <p:nvPr/>
        </p:nvSpPr>
        <p:spPr>
          <a:xfrm>
            <a:off x="3440100" y="2922725"/>
            <a:ext cx="1417800" cy="62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95"/>
          <p:cNvSpPr txBox="1"/>
          <p:nvPr/>
        </p:nvSpPr>
        <p:spPr>
          <a:xfrm>
            <a:off x="3440050" y="2922825"/>
            <a:ext cx="14178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의사 선생님</a:t>
            </a:r>
            <a:br>
              <a:rPr lang="ko" sz="1200"/>
            </a:br>
            <a:r>
              <a:rPr lang="ko" sz="1200"/>
              <a:t>A와 B부탁드려요</a:t>
            </a:r>
            <a:endParaRPr sz="1200"/>
          </a:p>
        </p:txBody>
      </p:sp>
      <p:sp>
        <p:nvSpPr>
          <p:cNvPr id="586" name="Google Shape;586;p95"/>
          <p:cNvSpPr txBox="1"/>
          <p:nvPr/>
        </p:nvSpPr>
        <p:spPr>
          <a:xfrm>
            <a:off x="5422100" y="429125"/>
            <a:ext cx="7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의사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7" name="Google Shape;587;p95"/>
          <p:cNvSpPr/>
          <p:nvPr/>
        </p:nvSpPr>
        <p:spPr>
          <a:xfrm>
            <a:off x="5098725" y="2922625"/>
            <a:ext cx="1417800" cy="62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95"/>
          <p:cNvSpPr txBox="1"/>
          <p:nvPr/>
        </p:nvSpPr>
        <p:spPr>
          <a:xfrm>
            <a:off x="5098675" y="2922725"/>
            <a:ext cx="14178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다른 환자 분 </a:t>
            </a:r>
            <a:br>
              <a:rPr lang="ko" sz="1200"/>
            </a:br>
            <a:r>
              <a:rPr lang="ko" sz="1200"/>
              <a:t>진료 후에 해드릴게요.</a:t>
            </a:r>
            <a:endParaRPr sz="1200"/>
          </a:p>
        </p:txBody>
      </p:sp>
      <p:sp>
        <p:nvSpPr>
          <p:cNvPr id="589" name="Google Shape;589;p95"/>
          <p:cNvSpPr/>
          <p:nvPr/>
        </p:nvSpPr>
        <p:spPr>
          <a:xfrm>
            <a:off x="3440125" y="3833325"/>
            <a:ext cx="1417800" cy="62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95"/>
          <p:cNvSpPr txBox="1"/>
          <p:nvPr/>
        </p:nvSpPr>
        <p:spPr>
          <a:xfrm>
            <a:off x="3440075" y="3833425"/>
            <a:ext cx="14178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잠시만 대기해주세요</a:t>
            </a:r>
            <a:endParaRPr sz="1200"/>
          </a:p>
        </p:txBody>
      </p:sp>
      <p:sp>
        <p:nvSpPr>
          <p:cNvPr id="591" name="Google Shape;591;p95"/>
          <p:cNvSpPr/>
          <p:nvPr/>
        </p:nvSpPr>
        <p:spPr>
          <a:xfrm>
            <a:off x="1810750" y="3833275"/>
            <a:ext cx="1417800" cy="85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95"/>
          <p:cNvSpPr txBox="1"/>
          <p:nvPr/>
        </p:nvSpPr>
        <p:spPr>
          <a:xfrm>
            <a:off x="1810700" y="3833413"/>
            <a:ext cx="14178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5분 기다림</a:t>
            </a:r>
            <a:br>
              <a:rPr lang="ko" sz="1200"/>
            </a:br>
            <a:r>
              <a:rPr lang="ko" sz="1200"/>
              <a:t>대화시간과 찾는시간동안 많은 시간 소요</a:t>
            </a:r>
            <a:endParaRPr sz="1200"/>
          </a:p>
        </p:txBody>
      </p:sp>
      <p:cxnSp>
        <p:nvCxnSpPr>
          <p:cNvPr id="593" name="Google Shape;593;p95"/>
          <p:cNvCxnSpPr>
            <a:stCxn id="568" idx="3"/>
            <a:endCxn id="570" idx="1"/>
          </p:cNvCxnSpPr>
          <p:nvPr/>
        </p:nvCxnSpPr>
        <p:spPr>
          <a:xfrm>
            <a:off x="1636675" y="1266125"/>
            <a:ext cx="174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4" name="Google Shape;594;p95"/>
          <p:cNvCxnSpPr/>
          <p:nvPr/>
        </p:nvCxnSpPr>
        <p:spPr>
          <a:xfrm>
            <a:off x="3247325" y="1266175"/>
            <a:ext cx="174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5" name="Google Shape;595;p95"/>
          <p:cNvCxnSpPr/>
          <p:nvPr/>
        </p:nvCxnSpPr>
        <p:spPr>
          <a:xfrm>
            <a:off x="3247350" y="3233775"/>
            <a:ext cx="174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6" name="Google Shape;596;p95"/>
          <p:cNvCxnSpPr/>
          <p:nvPr/>
        </p:nvCxnSpPr>
        <p:spPr>
          <a:xfrm>
            <a:off x="4891263" y="3233775"/>
            <a:ext cx="174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95"/>
          <p:cNvCxnSpPr>
            <a:stCxn id="574" idx="2"/>
            <a:endCxn id="583" idx="1"/>
          </p:cNvCxnSpPr>
          <p:nvPr/>
        </p:nvCxnSpPr>
        <p:spPr>
          <a:xfrm flipH="1" rot="-5400000">
            <a:off x="1015650" y="2438750"/>
            <a:ext cx="632400" cy="9576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95"/>
          <p:cNvCxnSpPr>
            <a:stCxn id="588" idx="2"/>
            <a:endCxn id="590" idx="3"/>
          </p:cNvCxnSpPr>
          <p:nvPr/>
        </p:nvCxnSpPr>
        <p:spPr>
          <a:xfrm rot="5400000">
            <a:off x="5032825" y="3369575"/>
            <a:ext cx="599700" cy="9498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9" name="Google Shape;599;p95"/>
          <p:cNvCxnSpPr>
            <a:stCxn id="576" idx="1"/>
            <a:endCxn id="574" idx="3"/>
          </p:cNvCxnSpPr>
          <p:nvPr/>
        </p:nvCxnSpPr>
        <p:spPr>
          <a:xfrm rot="10800000">
            <a:off x="1562025" y="2290450"/>
            <a:ext cx="2487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0" name="Google Shape;600;p95"/>
          <p:cNvCxnSpPr/>
          <p:nvPr/>
        </p:nvCxnSpPr>
        <p:spPr>
          <a:xfrm flipH="1">
            <a:off x="3228675" y="4142225"/>
            <a:ext cx="165000" cy="2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95"/>
          <p:cNvSpPr/>
          <p:nvPr/>
        </p:nvSpPr>
        <p:spPr>
          <a:xfrm>
            <a:off x="144225" y="3832275"/>
            <a:ext cx="1417800" cy="62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95"/>
          <p:cNvSpPr txBox="1"/>
          <p:nvPr/>
        </p:nvSpPr>
        <p:spPr>
          <a:xfrm>
            <a:off x="144175" y="3832375"/>
            <a:ext cx="1492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감사합니다 고객님</a:t>
            </a:r>
            <a:endParaRPr sz="1200"/>
          </a:p>
        </p:txBody>
      </p:sp>
      <p:cxnSp>
        <p:nvCxnSpPr>
          <p:cNvPr id="603" name="Google Shape;603;p95"/>
          <p:cNvCxnSpPr/>
          <p:nvPr/>
        </p:nvCxnSpPr>
        <p:spPr>
          <a:xfrm flipH="1">
            <a:off x="1562025" y="4142225"/>
            <a:ext cx="165000" cy="21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4" name="Google Shape;604;p95"/>
          <p:cNvSpPr txBox="1"/>
          <p:nvPr/>
        </p:nvSpPr>
        <p:spPr>
          <a:xfrm>
            <a:off x="5807575" y="4312200"/>
            <a:ext cx="332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중복 되는 단계가 발생하며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도중에 다른 환자가 진료를 받을 시 대기해야하는 상황이 발생한다.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6"/>
          <p:cNvSpPr/>
          <p:nvPr/>
        </p:nvSpPr>
        <p:spPr>
          <a:xfrm>
            <a:off x="144225" y="955075"/>
            <a:ext cx="1417800" cy="62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96"/>
          <p:cNvSpPr txBox="1"/>
          <p:nvPr/>
        </p:nvSpPr>
        <p:spPr>
          <a:xfrm>
            <a:off x="144175" y="955175"/>
            <a:ext cx="1492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보험금 청구서류가 필요해요.</a:t>
            </a:r>
            <a:endParaRPr sz="1200"/>
          </a:p>
        </p:txBody>
      </p:sp>
      <p:sp>
        <p:nvSpPr>
          <p:cNvPr id="611" name="Google Shape;611;p96"/>
          <p:cNvSpPr/>
          <p:nvPr/>
        </p:nvSpPr>
        <p:spPr>
          <a:xfrm>
            <a:off x="1810775" y="955025"/>
            <a:ext cx="1417800" cy="62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96"/>
          <p:cNvSpPr txBox="1"/>
          <p:nvPr/>
        </p:nvSpPr>
        <p:spPr>
          <a:xfrm>
            <a:off x="1810725" y="955125"/>
            <a:ext cx="1492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보험금 청구서류가 필요해요.</a:t>
            </a:r>
            <a:endParaRPr sz="1200"/>
          </a:p>
        </p:txBody>
      </p:sp>
      <p:sp>
        <p:nvSpPr>
          <p:cNvPr id="613" name="Google Shape;613;p96"/>
          <p:cNvSpPr txBox="1"/>
          <p:nvPr/>
        </p:nvSpPr>
        <p:spPr>
          <a:xfrm>
            <a:off x="144175" y="452675"/>
            <a:ext cx="14178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보험사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4" name="Google Shape;614;p96"/>
          <p:cNvSpPr txBox="1"/>
          <p:nvPr/>
        </p:nvSpPr>
        <p:spPr>
          <a:xfrm>
            <a:off x="1810775" y="429125"/>
            <a:ext cx="14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96"/>
          <p:cNvSpPr txBox="1"/>
          <p:nvPr/>
        </p:nvSpPr>
        <p:spPr>
          <a:xfrm>
            <a:off x="1810725" y="429125"/>
            <a:ext cx="14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고객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6" name="Google Shape;616;p96"/>
          <p:cNvSpPr/>
          <p:nvPr/>
        </p:nvSpPr>
        <p:spPr>
          <a:xfrm>
            <a:off x="4996025" y="955125"/>
            <a:ext cx="1417800" cy="7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96"/>
          <p:cNvSpPr txBox="1"/>
          <p:nvPr/>
        </p:nvSpPr>
        <p:spPr>
          <a:xfrm>
            <a:off x="4995975" y="955246"/>
            <a:ext cx="14925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의사 선생님</a:t>
            </a:r>
            <a:br>
              <a:rPr lang="ko" sz="1200"/>
            </a:br>
            <a:r>
              <a:rPr lang="ko" sz="1200"/>
              <a:t>환자분 진료할때 A와 B도 부탁드려요</a:t>
            </a:r>
            <a:endParaRPr sz="1200"/>
          </a:p>
        </p:txBody>
      </p:sp>
      <p:sp>
        <p:nvSpPr>
          <p:cNvPr id="618" name="Google Shape;618;p96"/>
          <p:cNvSpPr txBox="1"/>
          <p:nvPr/>
        </p:nvSpPr>
        <p:spPr>
          <a:xfrm>
            <a:off x="5033325" y="429125"/>
            <a:ext cx="14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병원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9" name="Google Shape;619;p96"/>
          <p:cNvSpPr txBox="1"/>
          <p:nvPr/>
        </p:nvSpPr>
        <p:spPr>
          <a:xfrm>
            <a:off x="6978050" y="429125"/>
            <a:ext cx="7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의사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0" name="Google Shape;620;p96"/>
          <p:cNvSpPr/>
          <p:nvPr/>
        </p:nvSpPr>
        <p:spPr>
          <a:xfrm>
            <a:off x="3403400" y="955025"/>
            <a:ext cx="1417800" cy="62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96"/>
          <p:cNvSpPr txBox="1"/>
          <p:nvPr/>
        </p:nvSpPr>
        <p:spPr>
          <a:xfrm>
            <a:off x="3403350" y="955125"/>
            <a:ext cx="1492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A와 B와 C가 필요합니다.</a:t>
            </a:r>
            <a:endParaRPr sz="1200"/>
          </a:p>
        </p:txBody>
      </p:sp>
      <p:sp>
        <p:nvSpPr>
          <p:cNvPr id="622" name="Google Shape;622;p96"/>
          <p:cNvSpPr txBox="1"/>
          <p:nvPr/>
        </p:nvSpPr>
        <p:spPr>
          <a:xfrm>
            <a:off x="3403400" y="429125"/>
            <a:ext cx="14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96"/>
          <p:cNvSpPr txBox="1"/>
          <p:nvPr/>
        </p:nvSpPr>
        <p:spPr>
          <a:xfrm>
            <a:off x="3403350" y="429125"/>
            <a:ext cx="14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키오스크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4" name="Google Shape;624;p96"/>
          <p:cNvSpPr/>
          <p:nvPr/>
        </p:nvSpPr>
        <p:spPr>
          <a:xfrm>
            <a:off x="6617350" y="954975"/>
            <a:ext cx="1417800" cy="62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96"/>
          <p:cNvSpPr txBox="1"/>
          <p:nvPr/>
        </p:nvSpPr>
        <p:spPr>
          <a:xfrm>
            <a:off x="6617300" y="955075"/>
            <a:ext cx="1492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네 A와 B 바로 작성해드릴게요.</a:t>
            </a:r>
            <a:endParaRPr sz="1200"/>
          </a:p>
        </p:txBody>
      </p:sp>
      <p:sp>
        <p:nvSpPr>
          <p:cNvPr id="626" name="Google Shape;626;p96"/>
          <p:cNvSpPr/>
          <p:nvPr/>
        </p:nvSpPr>
        <p:spPr>
          <a:xfrm>
            <a:off x="4958725" y="1949750"/>
            <a:ext cx="1417800" cy="750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96"/>
          <p:cNvSpPr txBox="1"/>
          <p:nvPr/>
        </p:nvSpPr>
        <p:spPr>
          <a:xfrm>
            <a:off x="4958675" y="1949871"/>
            <a:ext cx="14925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고객님 여기 보험청구 서류에 필요한 서류들입니다.</a:t>
            </a:r>
            <a:endParaRPr sz="1200"/>
          </a:p>
        </p:txBody>
      </p:sp>
      <p:cxnSp>
        <p:nvCxnSpPr>
          <p:cNvPr id="628" name="Google Shape;628;p96"/>
          <p:cNvCxnSpPr>
            <a:stCxn id="625" idx="2"/>
            <a:endCxn id="627" idx="3"/>
          </p:cNvCxnSpPr>
          <p:nvPr/>
        </p:nvCxnSpPr>
        <p:spPr>
          <a:xfrm rot="5400000">
            <a:off x="6533450" y="1494775"/>
            <a:ext cx="747900" cy="9123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9" name="Google Shape;629;p96"/>
          <p:cNvSpPr/>
          <p:nvPr/>
        </p:nvSpPr>
        <p:spPr>
          <a:xfrm>
            <a:off x="1773475" y="2014025"/>
            <a:ext cx="1417800" cy="62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96"/>
          <p:cNvSpPr txBox="1"/>
          <p:nvPr/>
        </p:nvSpPr>
        <p:spPr>
          <a:xfrm>
            <a:off x="1773425" y="2014125"/>
            <a:ext cx="1492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감사합니다.</a:t>
            </a:r>
            <a:endParaRPr sz="1200"/>
          </a:p>
        </p:txBody>
      </p:sp>
      <p:cxnSp>
        <p:nvCxnSpPr>
          <p:cNvPr id="631" name="Google Shape;631;p96"/>
          <p:cNvCxnSpPr>
            <a:stCxn id="610" idx="3"/>
            <a:endCxn id="612" idx="1"/>
          </p:cNvCxnSpPr>
          <p:nvPr/>
        </p:nvCxnSpPr>
        <p:spPr>
          <a:xfrm>
            <a:off x="1636675" y="1266125"/>
            <a:ext cx="174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2" name="Google Shape;632;p96"/>
          <p:cNvCxnSpPr/>
          <p:nvPr/>
        </p:nvCxnSpPr>
        <p:spPr>
          <a:xfrm>
            <a:off x="3229350" y="1266125"/>
            <a:ext cx="174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3" name="Google Shape;633;p96"/>
          <p:cNvCxnSpPr/>
          <p:nvPr/>
        </p:nvCxnSpPr>
        <p:spPr>
          <a:xfrm>
            <a:off x="4835938" y="1262425"/>
            <a:ext cx="174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4" name="Google Shape;634;p96"/>
          <p:cNvCxnSpPr/>
          <p:nvPr/>
        </p:nvCxnSpPr>
        <p:spPr>
          <a:xfrm>
            <a:off x="6428563" y="1266125"/>
            <a:ext cx="174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35" name="Google Shape;635;p96"/>
          <p:cNvCxnSpPr>
            <a:stCxn id="627" idx="1"/>
            <a:endCxn id="630" idx="3"/>
          </p:cNvCxnSpPr>
          <p:nvPr/>
        </p:nvCxnSpPr>
        <p:spPr>
          <a:xfrm rot="10800000">
            <a:off x="3266075" y="2325021"/>
            <a:ext cx="16926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6" name="Google Shape;636;p96"/>
          <p:cNvSpPr/>
          <p:nvPr/>
        </p:nvSpPr>
        <p:spPr>
          <a:xfrm>
            <a:off x="144225" y="2014075"/>
            <a:ext cx="1417800" cy="62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96"/>
          <p:cNvSpPr txBox="1"/>
          <p:nvPr/>
        </p:nvSpPr>
        <p:spPr>
          <a:xfrm>
            <a:off x="144175" y="2014175"/>
            <a:ext cx="14925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감사합니다 고객님</a:t>
            </a:r>
            <a:endParaRPr sz="1200"/>
          </a:p>
        </p:txBody>
      </p:sp>
      <p:cxnSp>
        <p:nvCxnSpPr>
          <p:cNvPr id="638" name="Google Shape;638;p96"/>
          <p:cNvCxnSpPr/>
          <p:nvPr/>
        </p:nvCxnSpPr>
        <p:spPr>
          <a:xfrm rot="10800000">
            <a:off x="1599325" y="2324900"/>
            <a:ext cx="136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9" name="Google Shape;639;p96"/>
          <p:cNvSpPr txBox="1"/>
          <p:nvPr/>
        </p:nvSpPr>
        <p:spPr>
          <a:xfrm>
            <a:off x="1736125" y="3540725"/>
            <a:ext cx="54000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중복으로 발생하는 불필요한 단계를 줄여서 고객만족감 향상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고객과 병원과의 이해 관계의 불일치로 인한 마찰을 사전에 방지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해당 효과를 받을 수 있는 대상</a:t>
            </a:r>
            <a:endParaRPr/>
          </a:p>
        </p:txBody>
      </p:sp>
      <p:sp>
        <p:nvSpPr>
          <p:cNvPr id="645" name="Google Shape;645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특정과 전문 병원이 아닌 종합병원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ko"/>
            </a:br>
            <a:r>
              <a:rPr lang="ko"/>
              <a:t>하나의 전문 병원일 경우 준비되어 있을 확률이 높다.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050" y="108050"/>
            <a:ext cx="52143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" y="0"/>
            <a:ext cx="646291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825" y="1775524"/>
            <a:ext cx="4095700" cy="22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0"/>
            <a:ext cx="713959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175" y="2631676"/>
            <a:ext cx="4375849" cy="24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 및 소스/코드 소개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7840200" cy="1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등록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	사용자는 회원가입 페이지에서 아이디와 비밀번호를 입력해 회원가입 할 수 있습니다.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400"/>
              <a:t>	사용자는 아이디를 등록하기 위해 아이디 중복검사를 통과해야 합니다.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/>
              <a:t>	사용자는 등록된 아이디와 비밀번호를 이용하여 로그인 할 수 있습니다.</a:t>
            </a:r>
            <a:endParaRPr sz="14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450"/>
            <a:ext cx="5915100" cy="37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400" y="114350"/>
            <a:ext cx="4300325" cy="31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6400" y="2685900"/>
            <a:ext cx="4359599" cy="245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606717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275" y="2203125"/>
            <a:ext cx="4841300" cy="27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확장 개선 방안</a:t>
            </a:r>
            <a:endParaRPr/>
          </a:p>
        </p:txBody>
      </p:sp>
      <p:sp>
        <p:nvSpPr>
          <p:cNvPr id="688" name="Google Shape;688;p104"/>
          <p:cNvSpPr txBox="1"/>
          <p:nvPr>
            <p:ph idx="1" type="body"/>
          </p:nvPr>
        </p:nvSpPr>
        <p:spPr>
          <a:xfrm>
            <a:off x="311700" y="1589600"/>
            <a:ext cx="8520600" cy="30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/>
              <a:t>사전 예약 시 입력된 정보로 같이 넣을 수 있게 구현</a:t>
            </a:r>
            <a:r>
              <a:rPr lang="ko"/>
              <a:t> 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소감</a:t>
            </a:r>
            <a:endParaRPr/>
          </a:p>
        </p:txBody>
      </p:sp>
      <p:sp>
        <p:nvSpPr>
          <p:cNvPr id="694" name="Google Shape;694;p105"/>
          <p:cNvSpPr txBox="1"/>
          <p:nvPr>
            <p:ph idx="1" type="body"/>
          </p:nvPr>
        </p:nvSpPr>
        <p:spPr>
          <a:xfrm>
            <a:off x="311700" y="1136500"/>
            <a:ext cx="85206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강동형 : 웹 애플리케이션을 개발하는것도, 협업하는것도 모든 것이 처음이었기 때문에 아쉬움도 많이 남지만 그만큼 얻는 경험치도 많았습니다.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많이 서툴고 답답한 팀장이지만 불만 없이 잘 따라와준 팀원들에게 고맙고, 프로젝트를 완성할 수 있었던건 능력있는 팀원들 덕분이라고 생각합니다.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손명균 : 프로젝트 기한이 얼마 남지 않았을때 동원예비군이 잡혀서 급하게  해야한다는 압박감 때문에 조금 힘들었지만 기한안에 목표한 기능까지 완성할 수 있었고 저에게 좋은 경험이 되었습니다.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소감	</a:t>
            </a:r>
            <a:endParaRPr/>
          </a:p>
        </p:txBody>
      </p:sp>
      <p:sp>
        <p:nvSpPr>
          <p:cNvPr id="700" name="Google Shape;700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남준우 : 처음하는 팀프로젝트이다 보니 깃 작업도 어색하고 이런 저런 초기 설정 관련해서 조금 애를 먹었지만 이후에 의사소통도 원할하게 진행되어 큰 문제 없이 프로젝트를 마쳐 좋은 경험을 쌓은 것 같습니다.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장우식 : GUI와 @Service 어노테이션이 호환이 되지 않아서 해당 문제를 해결하는것에 일정 시간 소요되었지만 기능구현을 할 수 있어서 좋은 경험을 얻게 되었습니다.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